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70" autoAdjust="0"/>
  </p:normalViewPr>
  <p:slideViewPr>
    <p:cSldViewPr snapToGrid="0" snapToObjects="1">
      <p:cViewPr>
        <p:scale>
          <a:sx n="59" d="100"/>
          <a:sy n="59" d="100"/>
        </p:scale>
        <p:origin x="-1686" y="3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E5BD6E-C7A9-9447-AD1B-B572E2738E25}" type="datetimeFigureOut">
              <a:rPr lang="en-US" smtClean="0"/>
              <a:pPr/>
              <a:t>7/18/2023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665468-FD9F-4049-AA84-0B0173DB9E84}" type="slidenum">
              <a:rPr lang="en-US" smtClean="0"/>
              <a:pPr/>
              <a:t>‹#›</a:t>
            </a:fld>
            <a:endParaRPr lang="en-US"/>
          </a:p>
        </p:txBody>
      </p:sp>
    </p:spTree>
    <p:extLst>
      <p:ext uri="{BB962C8B-B14F-4D97-AF65-F5344CB8AC3E}">
        <p14:creationId xmlns:p14="http://schemas.microsoft.com/office/powerpoint/2010/main" val="28346962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Pinot Noir, one of the oldest wine grape varieties in the world, is thought to be among the first cultivated offspring of the wild vine.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2</a:t>
            </a:fld>
            <a:endParaRPr lang="en-US"/>
          </a:p>
        </p:txBody>
      </p:sp>
    </p:spTree>
    <p:extLst>
      <p:ext uri="{BB962C8B-B14F-4D97-AF65-F5344CB8AC3E}">
        <p14:creationId xmlns:p14="http://schemas.microsoft.com/office/powerpoint/2010/main" val="760683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Although not yet widely planted, this noble variety is now producing excellent wines in the cooler viticultural areas of South Africa such as Elgin and Walker Bay.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11</a:t>
            </a:fld>
            <a:endParaRPr lang="en-US"/>
          </a:p>
        </p:txBody>
      </p:sp>
    </p:spTree>
    <p:extLst>
      <p:ext uri="{BB962C8B-B14F-4D97-AF65-F5344CB8AC3E}">
        <p14:creationId xmlns:p14="http://schemas.microsoft.com/office/powerpoint/2010/main" val="2318069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 large proportion of Pinot Noir is used </a:t>
            </a:r>
            <a:r>
              <a:rPr lang="en-ZA" sz="1200" kern="1200">
                <a:solidFill>
                  <a:schemeClr val="tx1"/>
                </a:solidFill>
                <a:effectLst/>
                <a:latin typeface="+mn-lt"/>
                <a:ea typeface="+mn-ea"/>
                <a:cs typeface="+mn-cs"/>
              </a:rPr>
              <a:t>in </a:t>
            </a:r>
            <a:r>
              <a:rPr lang="en-ZA" sz="1200" kern="1200" smtClean="0">
                <a:solidFill>
                  <a:schemeClr val="tx1"/>
                </a:solidFill>
                <a:effectLst/>
                <a:latin typeface="+mn-lt"/>
                <a:ea typeface="+mn-ea"/>
                <a:cs typeface="+mn-cs"/>
              </a:rPr>
              <a:t>Cap </a:t>
            </a:r>
            <a:r>
              <a:rPr lang="en-ZA" sz="1200" kern="1200" dirty="0">
                <a:solidFill>
                  <a:schemeClr val="tx1"/>
                </a:solidFill>
                <a:effectLst/>
                <a:latin typeface="+mn-lt"/>
                <a:ea typeface="+mn-ea"/>
                <a:cs typeface="+mn-cs"/>
              </a:rPr>
              <a:t>Classique sparkling wines.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12</a:t>
            </a:fld>
            <a:endParaRPr lang="en-US"/>
          </a:p>
        </p:txBody>
      </p:sp>
    </p:spTree>
    <p:extLst>
      <p:ext uri="{BB962C8B-B14F-4D97-AF65-F5344CB8AC3E}">
        <p14:creationId xmlns:p14="http://schemas.microsoft.com/office/powerpoint/2010/main" val="4222040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It seems there’s a growing realisation among those brave enough to tackle this fickle grape that, if they are to achieve success, site selection must be astute, and viticulture and winemaking meticulous.</a:t>
            </a:r>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13</a:t>
            </a:fld>
            <a:endParaRPr lang="en-US"/>
          </a:p>
        </p:txBody>
      </p:sp>
    </p:spTree>
    <p:extLst>
      <p:ext uri="{BB962C8B-B14F-4D97-AF65-F5344CB8AC3E}">
        <p14:creationId xmlns:p14="http://schemas.microsoft.com/office/powerpoint/2010/main" val="2052631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Pinot Noir wines tend to be lighter in colour than other red wines with pronounced cherry and berry flavours and aromas. They often present an earthy undertone.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14</a:t>
            </a:fld>
            <a:endParaRPr lang="en-US"/>
          </a:p>
        </p:txBody>
      </p:sp>
    </p:spTree>
    <p:extLst>
      <p:ext uri="{BB962C8B-B14F-4D97-AF65-F5344CB8AC3E}">
        <p14:creationId xmlns:p14="http://schemas.microsoft.com/office/powerpoint/2010/main" val="1062594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Pinot Noir pairs brilliantly with mushrooms, truffles and vegetarian risottos, as well as lighter meat dishes featuring chicken, especially coq au vin made with Pinot, quail, duck, guinea fowl or veal.</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15</a:t>
            </a:fld>
            <a:endParaRPr lang="en-US"/>
          </a:p>
        </p:txBody>
      </p:sp>
    </p:spTree>
    <p:extLst>
      <p:ext uri="{BB962C8B-B14F-4D97-AF65-F5344CB8AC3E}">
        <p14:creationId xmlns:p14="http://schemas.microsoft.com/office/powerpoint/2010/main" val="3029457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Pinot</a:t>
            </a:r>
            <a:r>
              <a:rPr lang="en-GB" dirty="0">
                <a:effectLst/>
              </a:rPr>
              <a:t> </a:t>
            </a:r>
            <a:r>
              <a:rPr lang="en-ZA" sz="1200" kern="1200" dirty="0">
                <a:solidFill>
                  <a:schemeClr val="tx1"/>
                </a:solidFill>
                <a:effectLst/>
                <a:latin typeface="+mn-lt"/>
                <a:ea typeface="+mn-ea"/>
                <a:cs typeface="+mn-cs"/>
              </a:rPr>
              <a:t> is also an excellent match for Karoo lamb, butterflied on the coals or slow-roasted in the oven; as well as springbok loin fillet, pan-seared as medallions or done whole on the braai.</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16</a:t>
            </a:fld>
            <a:endParaRPr lang="en-US"/>
          </a:p>
        </p:txBody>
      </p:sp>
    </p:spTree>
    <p:extLst>
      <p:ext uri="{BB962C8B-B14F-4D97-AF65-F5344CB8AC3E}">
        <p14:creationId xmlns:p14="http://schemas.microsoft.com/office/powerpoint/2010/main" val="2544850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Brie, camembert and mild blue cheese partner well with Pinot too.</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2F665468-FD9F-4049-AA84-0B0173DB9E84}" type="slidenum">
              <a:rPr lang="en-US" smtClean="0"/>
              <a:pPr/>
              <a:t>17</a:t>
            </a:fld>
            <a:endParaRPr lang="en-US"/>
          </a:p>
        </p:txBody>
      </p:sp>
    </p:spTree>
    <p:extLst>
      <p:ext uri="{BB962C8B-B14F-4D97-AF65-F5344CB8AC3E}">
        <p14:creationId xmlns:p14="http://schemas.microsoft.com/office/powerpoint/2010/main" val="1463876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Pinot Noir is renowned in the Burgundy and Champagne appellations of France.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3</a:t>
            </a:fld>
            <a:endParaRPr lang="en-US"/>
          </a:p>
        </p:txBody>
      </p:sp>
    </p:spTree>
    <p:extLst>
      <p:ext uri="{BB962C8B-B14F-4D97-AF65-F5344CB8AC3E}">
        <p14:creationId xmlns:p14="http://schemas.microsoft.com/office/powerpoint/2010/main" val="3439871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Pinot is widely believed to be indigenous to the Côte d’Or (slope of gold) in Burgundy.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4</a:t>
            </a:fld>
            <a:endParaRPr lang="en-US"/>
          </a:p>
        </p:txBody>
      </p:sp>
    </p:spTree>
    <p:extLst>
      <p:ext uri="{BB962C8B-B14F-4D97-AF65-F5344CB8AC3E}">
        <p14:creationId xmlns:p14="http://schemas.microsoft.com/office/powerpoint/2010/main" val="1835813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Known as the king of Burgundy, Pinot is notoriously difficult to grow elsewhere and is thus called ‘the heartbreak grape’.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5</a:t>
            </a:fld>
            <a:endParaRPr lang="en-US"/>
          </a:p>
        </p:txBody>
      </p:sp>
    </p:spTree>
    <p:extLst>
      <p:ext uri="{BB962C8B-B14F-4D97-AF65-F5344CB8AC3E}">
        <p14:creationId xmlns:p14="http://schemas.microsoft.com/office/powerpoint/2010/main" val="2835039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In 1925, Professor Abraham Perold crossed Pinot Noir with Cinsaut (Hermitage) to develop seeds for growing the Pinotage grape.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6</a:t>
            </a:fld>
            <a:endParaRPr lang="en-US"/>
          </a:p>
        </p:txBody>
      </p:sp>
    </p:spTree>
    <p:extLst>
      <p:ext uri="{BB962C8B-B14F-4D97-AF65-F5344CB8AC3E}">
        <p14:creationId xmlns:p14="http://schemas.microsoft.com/office/powerpoint/2010/main" val="1359552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In South Africa, the first Pinot Noir vines were planted on Stellenbosch estate Muratie in 1927, while one of the leading producers of the modern era, namely Walker Bay property Hamilton Russell Vineyards, celebrated </a:t>
            </a:r>
            <a:r>
              <a:rPr lang="en-ZA" sz="1200" kern="1200" dirty="0" smtClean="0">
                <a:solidFill>
                  <a:schemeClr val="tx1"/>
                </a:solidFill>
                <a:effectLst/>
                <a:latin typeface="+mn-lt"/>
                <a:ea typeface="+mn-ea"/>
                <a:cs typeface="+mn-cs"/>
              </a:rPr>
              <a:t>40 </a:t>
            </a:r>
            <a:r>
              <a:rPr lang="en-ZA" sz="1200" kern="1200" dirty="0">
                <a:solidFill>
                  <a:schemeClr val="tx1"/>
                </a:solidFill>
                <a:effectLst/>
                <a:latin typeface="+mn-lt"/>
                <a:ea typeface="+mn-ea"/>
                <a:cs typeface="+mn-cs"/>
              </a:rPr>
              <a:t>consecutive vintages in </a:t>
            </a:r>
            <a:r>
              <a:rPr lang="en-ZA" sz="1200" kern="1200" dirty="0" smtClean="0">
                <a:solidFill>
                  <a:schemeClr val="tx1"/>
                </a:solidFill>
                <a:effectLst/>
                <a:latin typeface="+mn-lt"/>
                <a:ea typeface="+mn-ea"/>
                <a:cs typeface="+mn-cs"/>
              </a:rPr>
              <a:t>2020</a:t>
            </a:r>
            <a:r>
              <a:rPr lang="en-ZA"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7</a:t>
            </a:fld>
            <a:endParaRPr lang="en-US"/>
          </a:p>
        </p:txBody>
      </p:sp>
    </p:spTree>
    <p:extLst>
      <p:ext uri="{BB962C8B-B14F-4D97-AF65-F5344CB8AC3E}">
        <p14:creationId xmlns:p14="http://schemas.microsoft.com/office/powerpoint/2010/main" val="1556744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Pinot Noir is now the seventh most planted red-wine variety in South Africa, with total plantings at the end of </a:t>
            </a:r>
            <a:r>
              <a:rPr lang="en-ZA" sz="1200" kern="1200" dirty="0" smtClean="0">
                <a:solidFill>
                  <a:schemeClr val="tx1"/>
                </a:solidFill>
                <a:effectLst/>
                <a:latin typeface="+mn-lt"/>
                <a:ea typeface="+mn-ea"/>
                <a:cs typeface="+mn-cs"/>
              </a:rPr>
              <a:t>2022 </a:t>
            </a:r>
            <a:r>
              <a:rPr lang="en-ZA" sz="1200" kern="1200" dirty="0">
                <a:solidFill>
                  <a:schemeClr val="tx1"/>
                </a:solidFill>
                <a:effectLst/>
                <a:latin typeface="+mn-lt"/>
                <a:ea typeface="+mn-ea"/>
                <a:cs typeface="+mn-cs"/>
              </a:rPr>
              <a:t>accounting for 1 </a:t>
            </a:r>
            <a:r>
              <a:rPr lang="en-ZA" sz="1200" kern="1200" dirty="0" smtClean="0">
                <a:solidFill>
                  <a:schemeClr val="tx1"/>
                </a:solidFill>
                <a:effectLst/>
                <a:latin typeface="+mn-lt"/>
                <a:ea typeface="+mn-ea"/>
                <a:cs typeface="+mn-cs"/>
              </a:rPr>
              <a:t>171 </a:t>
            </a:r>
            <a:r>
              <a:rPr lang="en-ZA" sz="1200" kern="1200" dirty="0">
                <a:solidFill>
                  <a:schemeClr val="tx1"/>
                </a:solidFill>
                <a:effectLst/>
                <a:latin typeface="+mn-lt"/>
                <a:ea typeface="+mn-ea"/>
                <a:cs typeface="+mn-cs"/>
              </a:rPr>
              <a:t>ha (1.3% of the national vineyard).</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8</a:t>
            </a:fld>
            <a:endParaRPr lang="en-US"/>
          </a:p>
        </p:txBody>
      </p:sp>
    </p:spTree>
    <p:extLst>
      <p:ext uri="{BB962C8B-B14F-4D97-AF65-F5344CB8AC3E}">
        <p14:creationId xmlns:p14="http://schemas.microsoft.com/office/powerpoint/2010/main" val="1659993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Although plantings of the variety remain small, these have increased considerably since 1997 and significant quality improvements have been noted in recent years.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9</a:t>
            </a:fld>
            <a:endParaRPr lang="en-US"/>
          </a:p>
        </p:txBody>
      </p:sp>
    </p:spTree>
    <p:extLst>
      <p:ext uri="{BB962C8B-B14F-4D97-AF65-F5344CB8AC3E}">
        <p14:creationId xmlns:p14="http://schemas.microsoft.com/office/powerpoint/2010/main" val="2385430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clones that were generally planted in the early years were BK5, then 113 and 115, and more recently 667 and 777.</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665468-FD9F-4049-AA84-0B0173DB9E84}" type="slidenum">
              <a:rPr lang="en-US" smtClean="0"/>
              <a:pPr/>
              <a:t>10</a:t>
            </a:fld>
            <a:endParaRPr lang="en-US"/>
          </a:p>
        </p:txBody>
      </p:sp>
    </p:spTree>
    <p:extLst>
      <p:ext uri="{BB962C8B-B14F-4D97-AF65-F5344CB8AC3E}">
        <p14:creationId xmlns:p14="http://schemas.microsoft.com/office/powerpoint/2010/main" val="458064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5269CE4-1CC3-0643-9330-51841B2DC9DA}"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4AAA7-E7B7-5B42-A44F-4F5F16533655}" type="slidenum">
              <a:rPr lang="en-US" smtClean="0"/>
              <a:pPr/>
              <a:t>‹#›</a:t>
            </a:fld>
            <a:endParaRPr lang="en-US"/>
          </a:p>
        </p:txBody>
      </p:sp>
    </p:spTree>
    <p:extLst>
      <p:ext uri="{BB962C8B-B14F-4D97-AF65-F5344CB8AC3E}">
        <p14:creationId xmlns:p14="http://schemas.microsoft.com/office/powerpoint/2010/main" val="2573082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5269CE4-1CC3-0643-9330-51841B2DC9DA}"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4AAA7-E7B7-5B42-A44F-4F5F16533655}" type="slidenum">
              <a:rPr lang="en-US" smtClean="0"/>
              <a:pPr/>
              <a:t>‹#›</a:t>
            </a:fld>
            <a:endParaRPr lang="en-US"/>
          </a:p>
        </p:txBody>
      </p:sp>
    </p:spTree>
    <p:extLst>
      <p:ext uri="{BB962C8B-B14F-4D97-AF65-F5344CB8AC3E}">
        <p14:creationId xmlns:p14="http://schemas.microsoft.com/office/powerpoint/2010/main" val="2222139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5269CE4-1CC3-0643-9330-51841B2DC9DA}"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4AAA7-E7B7-5B42-A44F-4F5F16533655}" type="slidenum">
              <a:rPr lang="en-US" smtClean="0"/>
              <a:pPr/>
              <a:t>‹#›</a:t>
            </a:fld>
            <a:endParaRPr lang="en-US"/>
          </a:p>
        </p:txBody>
      </p:sp>
    </p:spTree>
    <p:extLst>
      <p:ext uri="{BB962C8B-B14F-4D97-AF65-F5344CB8AC3E}">
        <p14:creationId xmlns:p14="http://schemas.microsoft.com/office/powerpoint/2010/main" val="3231304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5269CE4-1CC3-0643-9330-51841B2DC9DA}"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4AAA7-E7B7-5B42-A44F-4F5F16533655}" type="slidenum">
              <a:rPr lang="en-US" smtClean="0"/>
              <a:pPr/>
              <a:t>‹#›</a:t>
            </a:fld>
            <a:endParaRPr lang="en-US"/>
          </a:p>
        </p:txBody>
      </p:sp>
    </p:spTree>
    <p:extLst>
      <p:ext uri="{BB962C8B-B14F-4D97-AF65-F5344CB8AC3E}">
        <p14:creationId xmlns:p14="http://schemas.microsoft.com/office/powerpoint/2010/main" val="2522923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5269CE4-1CC3-0643-9330-51841B2DC9DA}"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4AAA7-E7B7-5B42-A44F-4F5F16533655}" type="slidenum">
              <a:rPr lang="en-US" smtClean="0"/>
              <a:pPr/>
              <a:t>‹#›</a:t>
            </a:fld>
            <a:endParaRPr lang="en-US"/>
          </a:p>
        </p:txBody>
      </p:sp>
    </p:spTree>
    <p:extLst>
      <p:ext uri="{BB962C8B-B14F-4D97-AF65-F5344CB8AC3E}">
        <p14:creationId xmlns:p14="http://schemas.microsoft.com/office/powerpoint/2010/main" val="1245412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5269CE4-1CC3-0643-9330-51841B2DC9DA}" type="datetimeFigureOut">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4AAA7-E7B7-5B42-A44F-4F5F16533655}" type="slidenum">
              <a:rPr lang="en-US" smtClean="0"/>
              <a:pPr/>
              <a:t>‹#›</a:t>
            </a:fld>
            <a:endParaRPr lang="en-US"/>
          </a:p>
        </p:txBody>
      </p:sp>
    </p:spTree>
    <p:extLst>
      <p:ext uri="{BB962C8B-B14F-4D97-AF65-F5344CB8AC3E}">
        <p14:creationId xmlns:p14="http://schemas.microsoft.com/office/powerpoint/2010/main" val="3821326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5269CE4-1CC3-0643-9330-51841B2DC9DA}" type="datetimeFigureOut">
              <a:rPr lang="en-US" smtClean="0"/>
              <a:pPr/>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34AAA7-E7B7-5B42-A44F-4F5F16533655}" type="slidenum">
              <a:rPr lang="en-US" smtClean="0"/>
              <a:pPr/>
              <a:t>‹#›</a:t>
            </a:fld>
            <a:endParaRPr lang="en-US"/>
          </a:p>
        </p:txBody>
      </p:sp>
    </p:spTree>
    <p:extLst>
      <p:ext uri="{BB962C8B-B14F-4D97-AF65-F5344CB8AC3E}">
        <p14:creationId xmlns:p14="http://schemas.microsoft.com/office/powerpoint/2010/main" val="96475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5269CE4-1CC3-0643-9330-51841B2DC9DA}" type="datetimeFigureOut">
              <a:rPr lang="en-US" smtClean="0"/>
              <a:pPr/>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34AAA7-E7B7-5B42-A44F-4F5F16533655}" type="slidenum">
              <a:rPr lang="en-US" smtClean="0"/>
              <a:pPr/>
              <a:t>‹#›</a:t>
            </a:fld>
            <a:endParaRPr lang="en-US"/>
          </a:p>
        </p:txBody>
      </p:sp>
    </p:spTree>
    <p:extLst>
      <p:ext uri="{BB962C8B-B14F-4D97-AF65-F5344CB8AC3E}">
        <p14:creationId xmlns:p14="http://schemas.microsoft.com/office/powerpoint/2010/main" val="3449040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69CE4-1CC3-0643-9330-51841B2DC9DA}" type="datetimeFigureOut">
              <a:rPr lang="en-US" smtClean="0"/>
              <a:pPr/>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34AAA7-E7B7-5B42-A44F-4F5F16533655}" type="slidenum">
              <a:rPr lang="en-US" smtClean="0"/>
              <a:pPr/>
              <a:t>‹#›</a:t>
            </a:fld>
            <a:endParaRPr lang="en-US"/>
          </a:p>
        </p:txBody>
      </p:sp>
    </p:spTree>
    <p:extLst>
      <p:ext uri="{BB962C8B-B14F-4D97-AF65-F5344CB8AC3E}">
        <p14:creationId xmlns:p14="http://schemas.microsoft.com/office/powerpoint/2010/main" val="1890648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5269CE4-1CC3-0643-9330-51841B2DC9DA}" type="datetimeFigureOut">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4AAA7-E7B7-5B42-A44F-4F5F16533655}" type="slidenum">
              <a:rPr lang="en-US" smtClean="0"/>
              <a:pPr/>
              <a:t>‹#›</a:t>
            </a:fld>
            <a:endParaRPr lang="en-US"/>
          </a:p>
        </p:txBody>
      </p:sp>
    </p:spTree>
    <p:extLst>
      <p:ext uri="{BB962C8B-B14F-4D97-AF65-F5344CB8AC3E}">
        <p14:creationId xmlns:p14="http://schemas.microsoft.com/office/powerpoint/2010/main" val="677934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5269CE4-1CC3-0643-9330-51841B2DC9DA}" type="datetimeFigureOut">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4AAA7-E7B7-5B42-A44F-4F5F16533655}" type="slidenum">
              <a:rPr lang="en-US" smtClean="0"/>
              <a:pPr/>
              <a:t>‹#›</a:t>
            </a:fld>
            <a:endParaRPr lang="en-US"/>
          </a:p>
        </p:txBody>
      </p:sp>
    </p:spTree>
    <p:extLst>
      <p:ext uri="{BB962C8B-B14F-4D97-AF65-F5344CB8AC3E}">
        <p14:creationId xmlns:p14="http://schemas.microsoft.com/office/powerpoint/2010/main" val="842947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69CE4-1CC3-0643-9330-51841B2DC9DA}" type="datetimeFigureOut">
              <a:rPr lang="en-US" smtClean="0"/>
              <a:pPr/>
              <a:t>7/18/2023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4AAA7-E7B7-5B42-A44F-4F5F16533655}" type="slidenum">
              <a:rPr lang="en-US" smtClean="0"/>
              <a:pPr/>
              <a:t>‹#›</a:t>
            </a:fld>
            <a:endParaRPr lang="en-US"/>
          </a:p>
        </p:txBody>
      </p:sp>
    </p:spTree>
    <p:extLst>
      <p:ext uri="{BB962C8B-B14F-4D97-AF65-F5344CB8AC3E}">
        <p14:creationId xmlns:p14="http://schemas.microsoft.com/office/powerpoint/2010/main" val="474117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file://localhost/Users/ericamoodie/Documents/Updates%20to%20PP/Pinot%20Noir%20/jpegs/13.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10" name="TextBox 9"/>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PINOT NOIR</a:t>
            </a:r>
          </a:p>
        </p:txBody>
      </p:sp>
      <p:grpSp>
        <p:nvGrpSpPr>
          <p:cNvPr id="11" name="Group 10"/>
          <p:cNvGrpSpPr/>
          <p:nvPr/>
        </p:nvGrpSpPr>
        <p:grpSpPr>
          <a:xfrm>
            <a:off x="-13562" y="400949"/>
            <a:ext cx="369332" cy="1119517"/>
            <a:chOff x="-13562" y="400949"/>
            <a:chExt cx="369332" cy="1119517"/>
          </a:xfrm>
        </p:grpSpPr>
        <p:sp>
          <p:nvSpPr>
            <p:cNvPr id="12" name="Rectangle 11"/>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557105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1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499525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952301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1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249388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3.jpg" descr="/Users/ericamoodie/Documents/Updates to PP/Pinot Noir /jpegs/13.jpg"/>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398688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1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93160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1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669313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1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4105127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1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921209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343193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4" name="TextBox 3"/>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THE END</a:t>
            </a:r>
          </a:p>
        </p:txBody>
      </p:sp>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6987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405542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4263483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711971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699989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743417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84099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ot Noir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053429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not Noi9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524928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TotalTime>
  <Words>470</Words>
  <Application>Microsoft Office PowerPoint</Application>
  <PresentationFormat>On-screen Show (4:3)</PresentationFormat>
  <Paragraphs>53</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moodie</dc:creator>
  <cp:lastModifiedBy>Lindsaye</cp:lastModifiedBy>
  <cp:revision>20</cp:revision>
  <dcterms:created xsi:type="dcterms:W3CDTF">2014-07-07T07:58:25Z</dcterms:created>
  <dcterms:modified xsi:type="dcterms:W3CDTF">2023-07-18T10:14:32Z</dcterms:modified>
</cp:coreProperties>
</file>